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9" r:id="rId12"/>
    <p:sldId id="279" r:id="rId13"/>
    <p:sldId id="280" r:id="rId14"/>
    <p:sldId id="281" r:id="rId15"/>
    <p:sldId id="282" r:id="rId16"/>
    <p:sldId id="283" r:id="rId17"/>
    <p:sldId id="268" r:id="rId18"/>
    <p:sldId id="275" r:id="rId19"/>
    <p:sldId id="276" r:id="rId20"/>
    <p:sldId id="270" r:id="rId21"/>
    <p:sldId id="271" r:id="rId22"/>
    <p:sldId id="272" r:id="rId23"/>
    <p:sldId id="274" r:id="rId24"/>
    <p:sldId id="273" r:id="rId25"/>
    <p:sldId id="278" r:id="rId26"/>
    <p:sldId id="277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C2E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123" autoAdjust="0"/>
    <p:restoredTop sz="93373" autoAdjust="0"/>
  </p:normalViewPr>
  <p:slideViewPr>
    <p:cSldViewPr>
      <p:cViewPr>
        <p:scale>
          <a:sx n="75" d="100"/>
          <a:sy n="75" d="100"/>
        </p:scale>
        <p:origin x="-1044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5E73B-3D99-4B88-8EE0-35F09B5FD5DB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437D32CB-523B-4210-8D86-3EAAE5A0D442}">
      <dgm:prSet phldrT="[文字]"/>
      <dgm:spPr>
        <a:solidFill>
          <a:srgbClr val="22C2E2"/>
        </a:solidFill>
      </dgm:spPr>
      <dgm:t>
        <a:bodyPr/>
        <a:lstStyle/>
        <a:p>
          <a:r>
            <a:rPr lang="en-US" altLang="zh-TW" dirty="0" smtClean="0"/>
            <a:t> Sketch</a:t>
          </a:r>
          <a:endParaRPr lang="zh-TW" altLang="en-US" dirty="0"/>
        </a:p>
      </dgm:t>
    </dgm:pt>
    <dgm:pt modelId="{17FAC6E2-768C-4F4D-A043-863F869237C6}" type="parTrans" cxnId="{D1E41162-09DC-44AB-AFE8-7C772AB36E7B}">
      <dgm:prSet/>
      <dgm:spPr/>
      <dgm:t>
        <a:bodyPr/>
        <a:lstStyle/>
        <a:p>
          <a:endParaRPr lang="zh-TW" altLang="en-US"/>
        </a:p>
      </dgm:t>
    </dgm:pt>
    <dgm:pt modelId="{CBCCF622-A942-4B28-A1C8-0EB629080A88}" type="sibTrans" cxnId="{D1E41162-09DC-44AB-AFE8-7C772AB36E7B}">
      <dgm:prSet/>
      <dgm:spPr/>
      <dgm:t>
        <a:bodyPr/>
        <a:lstStyle/>
        <a:p>
          <a:endParaRPr lang="zh-TW" altLang="en-US"/>
        </a:p>
      </dgm:t>
    </dgm:pt>
    <dgm:pt modelId="{167EA6CF-D90F-4797-99E6-6364CB068632}">
      <dgm:prSet phldrT="[文字]"/>
      <dgm:spPr>
        <a:solidFill>
          <a:srgbClr val="22C2E2"/>
        </a:solidFill>
      </dgm:spPr>
      <dgm:t>
        <a:bodyPr/>
        <a:lstStyle/>
        <a:p>
          <a:r>
            <a:rPr lang="en-US" altLang="zh-TW" dirty="0" smtClean="0"/>
            <a:t>Retrieve</a:t>
          </a:r>
          <a:endParaRPr lang="zh-TW" altLang="en-US" dirty="0"/>
        </a:p>
      </dgm:t>
    </dgm:pt>
    <dgm:pt modelId="{BADDB06D-089A-44F4-8A67-94ED99C81579}" type="parTrans" cxnId="{36728CC5-6878-4961-9315-552B352DA355}">
      <dgm:prSet/>
      <dgm:spPr/>
      <dgm:t>
        <a:bodyPr/>
        <a:lstStyle/>
        <a:p>
          <a:endParaRPr lang="zh-TW" altLang="en-US"/>
        </a:p>
      </dgm:t>
    </dgm:pt>
    <dgm:pt modelId="{3DB37884-CE3A-480B-B32A-7915DB16A71D}" type="sibTrans" cxnId="{36728CC5-6878-4961-9315-552B352DA355}">
      <dgm:prSet/>
      <dgm:spPr/>
      <dgm:t>
        <a:bodyPr/>
        <a:lstStyle/>
        <a:p>
          <a:endParaRPr lang="zh-TW" altLang="en-US"/>
        </a:p>
      </dgm:t>
    </dgm:pt>
    <dgm:pt modelId="{1E2E17ED-A13A-4504-9F3E-C433B1B8F96F}">
      <dgm:prSet phldrT="[文字]"/>
      <dgm:spPr>
        <a:solidFill>
          <a:srgbClr val="22C2E2"/>
        </a:solidFill>
      </dgm:spPr>
      <dgm:t>
        <a:bodyPr/>
        <a:lstStyle/>
        <a:p>
          <a:r>
            <a:rPr lang="en-US" altLang="zh-TW" dirty="0" smtClean="0"/>
            <a:t>Match!!</a:t>
          </a:r>
          <a:endParaRPr lang="zh-TW" altLang="en-US" dirty="0"/>
        </a:p>
      </dgm:t>
    </dgm:pt>
    <dgm:pt modelId="{9C4E6CB7-9A05-4A2E-A88A-DC36EC9B2867}" type="parTrans" cxnId="{8A80FAB8-BA71-4820-A61A-B91895F5C065}">
      <dgm:prSet/>
      <dgm:spPr/>
      <dgm:t>
        <a:bodyPr/>
        <a:lstStyle/>
        <a:p>
          <a:endParaRPr lang="zh-TW" altLang="en-US"/>
        </a:p>
      </dgm:t>
    </dgm:pt>
    <dgm:pt modelId="{16DB793F-62E4-4E66-81D2-0E6795F9715D}" type="sibTrans" cxnId="{8A80FAB8-BA71-4820-A61A-B91895F5C065}">
      <dgm:prSet/>
      <dgm:spPr/>
      <dgm:t>
        <a:bodyPr/>
        <a:lstStyle/>
        <a:p>
          <a:endParaRPr lang="zh-TW" altLang="en-US"/>
        </a:p>
      </dgm:t>
    </dgm:pt>
    <dgm:pt modelId="{4B60E07D-9C72-428B-8A04-9FF0F82F2DB1}" type="pres">
      <dgm:prSet presAssocID="{4495E73B-3D99-4B88-8EE0-35F09B5FD5D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829E85C-698C-47F6-B75B-023FE939258E}" type="pres">
      <dgm:prSet presAssocID="{1E2E17ED-A13A-4504-9F3E-C433B1B8F96F}" presName="boxAndChildren" presStyleCnt="0"/>
      <dgm:spPr/>
    </dgm:pt>
    <dgm:pt modelId="{69B04FF0-C747-41D3-B833-25D85F0C2309}" type="pres">
      <dgm:prSet presAssocID="{1E2E17ED-A13A-4504-9F3E-C433B1B8F96F}" presName="parentTextBox" presStyleLbl="node1" presStyleIdx="0" presStyleCnt="3"/>
      <dgm:spPr/>
      <dgm:t>
        <a:bodyPr/>
        <a:lstStyle/>
        <a:p>
          <a:endParaRPr lang="zh-TW" altLang="en-US"/>
        </a:p>
      </dgm:t>
    </dgm:pt>
    <dgm:pt modelId="{43CA74A0-8EB2-4D28-9B2D-6F93F725228B}" type="pres">
      <dgm:prSet presAssocID="{3DB37884-CE3A-480B-B32A-7915DB16A71D}" presName="sp" presStyleCnt="0"/>
      <dgm:spPr/>
    </dgm:pt>
    <dgm:pt modelId="{2BE1F946-7D8C-44DA-92FE-F7BE12F24D49}" type="pres">
      <dgm:prSet presAssocID="{167EA6CF-D90F-4797-99E6-6364CB068632}" presName="arrowAndChildren" presStyleCnt="0"/>
      <dgm:spPr/>
    </dgm:pt>
    <dgm:pt modelId="{691B0831-EA35-4232-BF3C-A1E73CE553B3}" type="pres">
      <dgm:prSet presAssocID="{167EA6CF-D90F-4797-99E6-6364CB068632}" presName="parentTextArrow" presStyleLbl="node1" presStyleIdx="1" presStyleCnt="3"/>
      <dgm:spPr/>
      <dgm:t>
        <a:bodyPr/>
        <a:lstStyle/>
        <a:p>
          <a:endParaRPr lang="zh-TW" altLang="en-US"/>
        </a:p>
      </dgm:t>
    </dgm:pt>
    <dgm:pt modelId="{601B42BC-BD34-43CD-9229-C46B995E1CA0}" type="pres">
      <dgm:prSet presAssocID="{CBCCF622-A942-4B28-A1C8-0EB629080A88}" presName="sp" presStyleCnt="0"/>
      <dgm:spPr/>
    </dgm:pt>
    <dgm:pt modelId="{FCC8E4CA-66F4-4CF8-B700-A2F8B0B37393}" type="pres">
      <dgm:prSet presAssocID="{437D32CB-523B-4210-8D86-3EAAE5A0D442}" presName="arrowAndChildren" presStyleCnt="0"/>
      <dgm:spPr/>
    </dgm:pt>
    <dgm:pt modelId="{8F796464-3BC2-4DF3-BA5F-C978B74D90A3}" type="pres">
      <dgm:prSet presAssocID="{437D32CB-523B-4210-8D86-3EAAE5A0D442}" presName="parentTextArrow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8F2CCF15-7D74-4A4E-A2AA-6ECED239D1E4}" type="presOf" srcId="{4495E73B-3D99-4B88-8EE0-35F09B5FD5DB}" destId="{4B60E07D-9C72-428B-8A04-9FF0F82F2DB1}" srcOrd="0" destOrd="0" presId="urn:microsoft.com/office/officeart/2005/8/layout/process4"/>
    <dgm:cxn modelId="{D1E41162-09DC-44AB-AFE8-7C772AB36E7B}" srcId="{4495E73B-3D99-4B88-8EE0-35F09B5FD5DB}" destId="{437D32CB-523B-4210-8D86-3EAAE5A0D442}" srcOrd="0" destOrd="0" parTransId="{17FAC6E2-768C-4F4D-A043-863F869237C6}" sibTransId="{CBCCF622-A942-4B28-A1C8-0EB629080A88}"/>
    <dgm:cxn modelId="{11A3DDF2-2A18-4668-9E00-ADB7F92E0418}" type="presOf" srcId="{167EA6CF-D90F-4797-99E6-6364CB068632}" destId="{691B0831-EA35-4232-BF3C-A1E73CE553B3}" srcOrd="0" destOrd="0" presId="urn:microsoft.com/office/officeart/2005/8/layout/process4"/>
    <dgm:cxn modelId="{E3D09535-8440-480D-8D5B-91944836F3FE}" type="presOf" srcId="{437D32CB-523B-4210-8D86-3EAAE5A0D442}" destId="{8F796464-3BC2-4DF3-BA5F-C978B74D90A3}" srcOrd="0" destOrd="0" presId="urn:microsoft.com/office/officeart/2005/8/layout/process4"/>
    <dgm:cxn modelId="{8A80FAB8-BA71-4820-A61A-B91895F5C065}" srcId="{4495E73B-3D99-4B88-8EE0-35F09B5FD5DB}" destId="{1E2E17ED-A13A-4504-9F3E-C433B1B8F96F}" srcOrd="2" destOrd="0" parTransId="{9C4E6CB7-9A05-4A2E-A88A-DC36EC9B2867}" sibTransId="{16DB793F-62E4-4E66-81D2-0E6795F9715D}"/>
    <dgm:cxn modelId="{36728CC5-6878-4961-9315-552B352DA355}" srcId="{4495E73B-3D99-4B88-8EE0-35F09B5FD5DB}" destId="{167EA6CF-D90F-4797-99E6-6364CB068632}" srcOrd="1" destOrd="0" parTransId="{BADDB06D-089A-44F4-8A67-94ED99C81579}" sibTransId="{3DB37884-CE3A-480B-B32A-7915DB16A71D}"/>
    <dgm:cxn modelId="{534A2C6F-23CE-4756-8710-02E2117AE8D2}" type="presOf" srcId="{1E2E17ED-A13A-4504-9F3E-C433B1B8F96F}" destId="{69B04FF0-C747-41D3-B833-25D85F0C2309}" srcOrd="0" destOrd="0" presId="urn:microsoft.com/office/officeart/2005/8/layout/process4"/>
    <dgm:cxn modelId="{D31A1999-510F-494B-96AD-647B1ACBAD52}" type="presParOf" srcId="{4B60E07D-9C72-428B-8A04-9FF0F82F2DB1}" destId="{3829E85C-698C-47F6-B75B-023FE939258E}" srcOrd="0" destOrd="0" presId="urn:microsoft.com/office/officeart/2005/8/layout/process4"/>
    <dgm:cxn modelId="{5116226D-E55F-4D0F-9796-A4710FB9033D}" type="presParOf" srcId="{3829E85C-698C-47F6-B75B-023FE939258E}" destId="{69B04FF0-C747-41D3-B833-25D85F0C2309}" srcOrd="0" destOrd="0" presId="urn:microsoft.com/office/officeart/2005/8/layout/process4"/>
    <dgm:cxn modelId="{2D6489F5-0447-4879-B95D-88D91DE7B5AA}" type="presParOf" srcId="{4B60E07D-9C72-428B-8A04-9FF0F82F2DB1}" destId="{43CA74A0-8EB2-4D28-9B2D-6F93F725228B}" srcOrd="1" destOrd="0" presId="urn:microsoft.com/office/officeart/2005/8/layout/process4"/>
    <dgm:cxn modelId="{9E8CE48C-5E7B-4322-9247-38A1B93AE7DF}" type="presParOf" srcId="{4B60E07D-9C72-428B-8A04-9FF0F82F2DB1}" destId="{2BE1F946-7D8C-44DA-92FE-F7BE12F24D49}" srcOrd="2" destOrd="0" presId="urn:microsoft.com/office/officeart/2005/8/layout/process4"/>
    <dgm:cxn modelId="{0D09DB9E-30D7-4A73-AD18-689FDB170B24}" type="presParOf" srcId="{2BE1F946-7D8C-44DA-92FE-F7BE12F24D49}" destId="{691B0831-EA35-4232-BF3C-A1E73CE553B3}" srcOrd="0" destOrd="0" presId="urn:microsoft.com/office/officeart/2005/8/layout/process4"/>
    <dgm:cxn modelId="{3FEB42A0-1A5B-432E-B63D-E6CB1E1B3F2D}" type="presParOf" srcId="{4B60E07D-9C72-428B-8A04-9FF0F82F2DB1}" destId="{601B42BC-BD34-43CD-9229-C46B995E1CA0}" srcOrd="3" destOrd="0" presId="urn:microsoft.com/office/officeart/2005/8/layout/process4"/>
    <dgm:cxn modelId="{35770A25-71F3-4C32-85B9-C00EF2AD68C7}" type="presParOf" srcId="{4B60E07D-9C72-428B-8A04-9FF0F82F2DB1}" destId="{FCC8E4CA-66F4-4CF8-B700-A2F8B0B37393}" srcOrd="4" destOrd="0" presId="urn:microsoft.com/office/officeart/2005/8/layout/process4"/>
    <dgm:cxn modelId="{12EE375D-612C-4A1D-94EC-3ECB98033C17}" type="presParOf" srcId="{FCC8E4CA-66F4-4CF8-B700-A2F8B0B37393}" destId="{8F796464-3BC2-4DF3-BA5F-C978B74D90A3}" srcOrd="0" destOrd="0" presId="urn:microsoft.com/office/officeart/2005/8/layout/process4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04FF0-C747-41D3-B833-25D85F0C2309}">
      <dsp:nvSpPr>
        <dsp:cNvPr id="0" name=""/>
        <dsp:cNvSpPr/>
      </dsp:nvSpPr>
      <dsp:spPr>
        <a:xfrm>
          <a:off x="0" y="3292212"/>
          <a:ext cx="8229600" cy="1080577"/>
        </a:xfrm>
        <a:prstGeom prst="rect">
          <a:avLst/>
        </a:prstGeom>
        <a:solidFill>
          <a:srgbClr val="22C2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 dirty="0" smtClean="0"/>
            <a:t>Match!!</a:t>
          </a:r>
          <a:endParaRPr lang="zh-TW" altLang="en-US" sz="3800" kern="1200" dirty="0"/>
        </a:p>
      </dsp:txBody>
      <dsp:txXfrm>
        <a:off x="0" y="3292212"/>
        <a:ext cx="8229600" cy="1080577"/>
      </dsp:txXfrm>
    </dsp:sp>
    <dsp:sp modelId="{691B0831-EA35-4232-BF3C-A1E73CE553B3}">
      <dsp:nvSpPr>
        <dsp:cNvPr id="0" name=""/>
        <dsp:cNvSpPr/>
      </dsp:nvSpPr>
      <dsp:spPr>
        <a:xfrm rot="10800000">
          <a:off x="0" y="1646492"/>
          <a:ext cx="8229600" cy="1661928"/>
        </a:xfrm>
        <a:prstGeom prst="upArrowCallout">
          <a:avLst/>
        </a:prstGeom>
        <a:solidFill>
          <a:srgbClr val="22C2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 dirty="0" smtClean="0"/>
            <a:t>Retrieve</a:t>
          </a:r>
          <a:endParaRPr lang="zh-TW" altLang="en-US" sz="3800" kern="1200" dirty="0"/>
        </a:p>
      </dsp:txBody>
      <dsp:txXfrm rot="10800000">
        <a:off x="0" y="1646492"/>
        <a:ext cx="8229600" cy="1079871"/>
      </dsp:txXfrm>
    </dsp:sp>
    <dsp:sp modelId="{8F796464-3BC2-4DF3-BA5F-C978B74D90A3}">
      <dsp:nvSpPr>
        <dsp:cNvPr id="0" name=""/>
        <dsp:cNvSpPr/>
      </dsp:nvSpPr>
      <dsp:spPr>
        <a:xfrm rot="10800000">
          <a:off x="0" y="773"/>
          <a:ext cx="8229600" cy="1661928"/>
        </a:xfrm>
        <a:prstGeom prst="upArrowCallout">
          <a:avLst/>
        </a:prstGeom>
        <a:solidFill>
          <a:srgbClr val="22C2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 dirty="0" smtClean="0"/>
            <a:t> Scratch</a:t>
          </a:r>
          <a:endParaRPr lang="zh-TW" altLang="en-US" sz="3800" kern="1200" dirty="0"/>
        </a:p>
      </dsp:txBody>
      <dsp:txXfrm rot="10800000">
        <a:off x="0" y="773"/>
        <a:ext cx="8229600" cy="1079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EBC675A-94C9-449F-A1E7-28F8592CBE65}" type="datetimeFigureOut">
              <a:rPr lang="zh-TW" altLang="en-US" smtClean="0"/>
              <a:pPr/>
              <a:t>2013/4/10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D9B2750E-011C-416C-B782-8CD27E55853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1400" dirty="0"/>
              <a:t>D00942013 </a:t>
            </a:r>
            <a:r>
              <a:rPr lang="zh-TW" altLang="en-US" sz="1400" dirty="0"/>
              <a:t>葉青峰</a:t>
            </a:r>
            <a:r>
              <a:rPr lang="en-US" altLang="zh-TW" sz="1400" dirty="0"/>
              <a:t>, R00921033 </a:t>
            </a:r>
            <a:r>
              <a:rPr lang="zh-TW" altLang="en-US" sz="1400" dirty="0"/>
              <a:t>溫宗憲</a:t>
            </a:r>
            <a:r>
              <a:rPr lang="en-US" altLang="zh-TW" sz="1400" dirty="0"/>
              <a:t>, R00921048 </a:t>
            </a:r>
            <a:r>
              <a:rPr lang="zh-TW" altLang="en-US" sz="1400" dirty="0"/>
              <a:t>王鏡嘉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4705" y="3212975"/>
            <a:ext cx="6629400" cy="1233259"/>
          </a:xfrm>
        </p:spPr>
        <p:txBody>
          <a:bodyPr/>
          <a:lstStyle/>
          <a:p>
            <a:r>
              <a:rPr lang="en-US" altLang="zh-TW" dirty="0" smtClean="0"/>
              <a:t>Search by sketch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1823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Major Concept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your right brain!</a:t>
            </a:r>
          </a:p>
          <a:p>
            <a:r>
              <a:rPr lang="en-US" altLang="zh-TW" dirty="0" smtClean="0"/>
              <a:t>Think, search, communicate in pictures!</a:t>
            </a:r>
          </a:p>
          <a:p>
            <a:r>
              <a:rPr lang="en-US" altLang="zh-TW" dirty="0" smtClean="0"/>
              <a:t>Better than search by phrase query under many conditions</a:t>
            </a:r>
          </a:p>
          <a:p>
            <a:endParaRPr lang="zh-TW" altLang="en-US" dirty="0"/>
          </a:p>
        </p:txBody>
      </p:sp>
      <p:pic>
        <p:nvPicPr>
          <p:cNvPr id="7170" name="Picture 2" descr="http://www.dakotarichter.com/pictures/december2005/mountainTopFami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17032"/>
            <a:ext cx="1736204" cy="13021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左-右雙向箭號 7"/>
          <p:cNvSpPr/>
          <p:nvPr/>
        </p:nvSpPr>
        <p:spPr>
          <a:xfrm>
            <a:off x="3704231" y="4221088"/>
            <a:ext cx="975614" cy="3601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717032"/>
            <a:ext cx="1800200" cy="1214592"/>
          </a:xfrm>
          <a:prstGeom prst="rect">
            <a:avLst/>
          </a:prstGeom>
        </p:spPr>
      </p:pic>
      <p:pic>
        <p:nvPicPr>
          <p:cNvPr id="7174" name="Picture 6" descr="http://s3.favim.com/orig/45/friends-girl-girls-jump-Favim.com-4031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078" y="5229199"/>
            <a:ext cx="2165226" cy="14463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左-右雙向箭號 14"/>
          <p:cNvSpPr/>
          <p:nvPr/>
        </p:nvSpPr>
        <p:spPr>
          <a:xfrm>
            <a:off x="3705269" y="5772290"/>
            <a:ext cx="975614" cy="3601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229199"/>
            <a:ext cx="1976714" cy="13336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91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Our goal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Build up a </a:t>
            </a:r>
            <a:r>
              <a:rPr lang="en-US" altLang="zh-TW" b="1" dirty="0" smtClean="0"/>
              <a:t>content based image retrieval system</a:t>
            </a:r>
          </a:p>
          <a:p>
            <a:r>
              <a:rPr lang="en-US" altLang="zh-TW" dirty="0" smtClean="0"/>
              <a:t>Input query is limited in </a:t>
            </a:r>
            <a:r>
              <a:rPr lang="en-US" altLang="zh-TW" b="1" dirty="0" smtClean="0"/>
              <a:t>hand sketch</a:t>
            </a:r>
          </a:p>
          <a:p>
            <a:r>
              <a:rPr lang="en-US" altLang="zh-TW" dirty="0" smtClean="0"/>
              <a:t>Use “</a:t>
            </a:r>
            <a:r>
              <a:rPr lang="en-US" altLang="zh-TW" b="1" dirty="0" err="1" smtClean="0"/>
              <a:t>edgel</a:t>
            </a:r>
            <a:r>
              <a:rPr lang="en-US" altLang="zh-TW" dirty="0" smtClean="0"/>
              <a:t>” to extract useful information and matching</a:t>
            </a:r>
          </a:p>
          <a:p>
            <a:r>
              <a:rPr lang="en-US" altLang="zh-TW" dirty="0" smtClean="0"/>
              <a:t>Focus on “</a:t>
            </a:r>
            <a:r>
              <a:rPr lang="en-US" altLang="zh-TW" b="1" dirty="0" smtClean="0"/>
              <a:t>retrieving world landmarks from sketches.”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429132"/>
            <a:ext cx="91440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1488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</a:t>
            </a:r>
            <a:r>
              <a:rPr lang="en-US" dirty="0" smtClean="0"/>
              <a:t>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1. Build-up stage: 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Extract features of multiple pictures in parallel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Feature detection algorithm can be parallelized</a:t>
            </a:r>
          </a:p>
          <a:p>
            <a:pPr marL="114300" indent="0">
              <a:buNone/>
            </a:pPr>
            <a:r>
              <a:rPr lang="en-US" dirty="0" smtClean="0"/>
              <a:t>2. Retrieval stage: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Match features in our database in parallel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878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</a:t>
            </a:r>
            <a:r>
              <a:rPr altLang="zh-TW" dirty="0" smtClean="0"/>
              <a:t>xisting research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0" y="407988"/>
            <a:ext cx="8261350" cy="1039812"/>
          </a:xfrm>
        </p:spPr>
        <p:txBody>
          <a:bodyPr/>
          <a:lstStyle/>
          <a:p>
            <a:r>
              <a:rPr lang="en-US" altLang="zh-TW" dirty="0" smtClean="0"/>
              <a:t>Mind finder by </a:t>
            </a:r>
            <a:r>
              <a:rPr lang="en-US" altLang="zh-TW" dirty="0" err="1" smtClean="0"/>
              <a:t>microsoft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l="11808" t="11764" r="14195" b="5882"/>
          <a:stretch>
            <a:fillRect/>
          </a:stretch>
        </p:blipFill>
        <p:spPr bwMode="auto">
          <a:xfrm>
            <a:off x="0" y="428604"/>
            <a:ext cx="9113446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 l="14169" t="19117" r="29152" b="29413"/>
          <a:stretch>
            <a:fillRect/>
          </a:stretch>
        </p:blipFill>
        <p:spPr bwMode="auto">
          <a:xfrm>
            <a:off x="1428728" y="0"/>
            <a:ext cx="6172253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 l="14706" t="11906" r="27390" b="14671"/>
          <a:stretch>
            <a:fillRect/>
          </a:stretch>
        </p:blipFill>
        <p:spPr bwMode="auto">
          <a:xfrm>
            <a:off x="2143107" y="3143248"/>
            <a:ext cx="5157239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works, interactively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User sketches on the sketch panel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Retrieval results are shown on the display panel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User may interactively sketch more, add new tags on the sketch, or specify a global color tone.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The retrieval system shows refined search results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…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Until the user finds what he has in the his mind.</a:t>
            </a:r>
          </a:p>
          <a:p>
            <a:pPr marL="571500" indent="-457200">
              <a:buFont typeface="+mj-lt"/>
              <a:buAutoNum type="arabicPeriod"/>
            </a:pPr>
            <a:endParaRPr lang="en-US" altLang="zh-TW" dirty="0" smtClean="0"/>
          </a:p>
          <a:p>
            <a:pPr marL="571500" indent="-457200">
              <a:buFont typeface="+mj-lt"/>
              <a:buAutoNum type="arabicPeriod"/>
            </a:pPr>
            <a:endParaRPr lang="zh-TW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algorithms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974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CBIR / mind-finder algorithms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CBIR</a:t>
            </a:r>
          </a:p>
          <a:p>
            <a:pPr lvl="1"/>
            <a:r>
              <a:rPr lang="en-US" altLang="zh-TW" dirty="0" smtClean="0"/>
              <a:t>Canny Edge detector</a:t>
            </a:r>
          </a:p>
          <a:p>
            <a:pPr lvl="1"/>
            <a:r>
              <a:rPr lang="en-US" altLang="zh-TW" dirty="0" smtClean="0"/>
              <a:t>Edge histogram descriptor</a:t>
            </a:r>
          </a:p>
          <a:p>
            <a:pPr lvl="1"/>
            <a:r>
              <a:rPr lang="en-US" altLang="zh-TW" dirty="0" smtClean="0"/>
              <a:t>Shape extraction</a:t>
            </a:r>
          </a:p>
          <a:p>
            <a:pPr lvl="1"/>
            <a:r>
              <a:rPr lang="en-US" altLang="zh-TW" dirty="0" smtClean="0"/>
              <a:t>Color histogram</a:t>
            </a:r>
          </a:p>
          <a:p>
            <a:r>
              <a:rPr lang="en-US" altLang="zh-TW" dirty="0" smtClean="0"/>
              <a:t>Mind Finder</a:t>
            </a:r>
          </a:p>
          <a:p>
            <a:pPr lvl="1"/>
            <a:r>
              <a:rPr lang="en-US" altLang="zh-TW" dirty="0" err="1" smtClean="0"/>
              <a:t>edgel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3083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Smoothing by Gaussian filter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Finding gradient of each pixel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Non-maximum suppression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Double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pic>
        <p:nvPicPr>
          <p:cNvPr id="9220" name="Picture 4" descr="http://dasl.mem.drexel.edu/alumni/bGreen/www.pages.drexel.edu/_weg22/gauss_ma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08777"/>
            <a:ext cx="2304256" cy="1841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dasl.mem.drexel.edu/alumni/bGreen/www.pages.drexel.edu/_weg22/mask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457066"/>
            <a:ext cx="3096344" cy="14920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469" r="50000" b="1469"/>
          <a:stretch/>
        </p:blipFill>
        <p:spPr bwMode="auto">
          <a:xfrm>
            <a:off x="6804248" y="2492896"/>
            <a:ext cx="1872208" cy="200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804248" y="4536673"/>
            <a:ext cx="1872209" cy="215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9646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The concept &amp; our goal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Existing researches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The algorithms 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smtClean="0"/>
              <a:t>Expected Issues</a:t>
            </a:r>
          </a:p>
          <a:p>
            <a:pPr marL="571500" indent="-457200">
              <a:buFont typeface="+mj-lt"/>
              <a:buAutoNum type="arabicPeriod"/>
            </a:pPr>
            <a:r>
              <a:rPr lang="en-US" altLang="zh-TW" dirty="0" err="1" smtClean="0"/>
              <a:t>Todo</a:t>
            </a:r>
            <a:r>
              <a:rPr lang="en-US" altLang="zh-TW" dirty="0" smtClean="0"/>
              <a:t> list</a:t>
            </a:r>
          </a:p>
          <a:p>
            <a:pPr marL="571500" indent="-4572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628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250" t="35039" r="31166" b="25117"/>
          <a:stretch/>
        </p:blipFill>
        <p:spPr bwMode="auto">
          <a:xfrm>
            <a:off x="1632372" y="3504468"/>
            <a:ext cx="5880100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 Histogram Descriptor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Edge is the basic element of shape forming, which is very important in human image perception</a:t>
            </a:r>
          </a:p>
          <a:p>
            <a:r>
              <a:rPr lang="en-US" altLang="zh-TW" dirty="0" smtClean="0"/>
              <a:t>Edge histogram can be regarded as quantized information of shapes of objects in the picture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6668740" y="5241900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140152" y="5013176"/>
            <a:ext cx="0" cy="5040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5940152" y="5610448"/>
            <a:ext cx="360040" cy="3600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740748" y="5610448"/>
            <a:ext cx="360040" cy="3600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https://www.facebook.com/ajax/messaging/attachment.php?attach_id=594dca17d1e46e0d54ba194d83b83384&amp;mid=mid.1365446437425%3A41efa607252be65f48&amp;hash=AQD_o-y9jtSGI-W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4" descr="https://www.facebook.com/ajax/messaging/attachment.php?attach_id=594dca17d1e46e0d54ba194d83b83384&amp;mid=mid.1365446437425%3A41efa607252be65f48&amp;hash=AQD_o-y9jtSGI-W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3016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Pyramid of Histograms of Orientation Gradients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Shape can be extracted by linking edges ( edge contour)</a:t>
            </a:r>
          </a:p>
          <a:p>
            <a:r>
              <a:rPr lang="en-US" altLang="zh-TW" dirty="0" smtClean="0"/>
              <a:t>In this project, object segmentation is essential and can be done by detecting edge contours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347846"/>
            <a:ext cx="2072042" cy="19614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347846"/>
            <a:ext cx="2159537" cy="19614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98" y="4347846"/>
            <a:ext cx="2159538" cy="196147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907704" y="4005064"/>
            <a:ext cx="0" cy="2880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907704" y="4005064"/>
            <a:ext cx="23042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4211960" y="4005064"/>
            <a:ext cx="0" cy="2880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5004048" y="3994388"/>
            <a:ext cx="0" cy="2880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5004048" y="3994388"/>
            <a:ext cx="23042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308304" y="3994388"/>
            <a:ext cx="0" cy="2880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907704" y="3573016"/>
            <a:ext cx="2304256" cy="27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Edge Extraction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04048" y="3573016"/>
            <a:ext cx="2304256" cy="27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Segmentation by Edge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14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Color Histogram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Color is important for object recognition</a:t>
            </a:r>
          </a:p>
          <a:p>
            <a:pPr lvl="1"/>
            <a:r>
              <a:rPr lang="en-US" altLang="zh-TW" dirty="0" smtClean="0"/>
              <a:t>Ex. Difference between basketball and soccer ball</a:t>
            </a:r>
            <a:endParaRPr lang="en-US" altLang="zh-TW" dirty="0"/>
          </a:p>
          <a:p>
            <a:r>
              <a:rPr lang="en-US" altLang="zh-TW" dirty="0" smtClean="0"/>
              <a:t>Color histogram is commonly adopted in CBIR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84984"/>
            <a:ext cx="5184576" cy="32242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163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Expected issues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88482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difficulties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Noise from compression and shot taking</a:t>
            </a:r>
          </a:p>
          <a:p>
            <a:r>
              <a:rPr lang="en-US" altLang="zh-TW" sz="2800" dirty="0"/>
              <a:t>Rotation / shifting / light / </a:t>
            </a:r>
            <a:r>
              <a:rPr lang="en-US" altLang="zh-TW" sz="2800" dirty="0" smtClean="0"/>
              <a:t>scaling </a:t>
            </a:r>
            <a:r>
              <a:rPr lang="en-US" altLang="zh-TW" sz="2800" dirty="0"/>
              <a:t>difference</a:t>
            </a:r>
          </a:p>
          <a:p>
            <a:r>
              <a:rPr lang="en-US" altLang="zh-TW" sz="2800" dirty="0"/>
              <a:t>Gap between semantic information and features</a:t>
            </a:r>
          </a:p>
          <a:p>
            <a:r>
              <a:rPr lang="en-US" altLang="zh-TW" sz="2800" dirty="0"/>
              <a:t>Volume gap </a:t>
            </a:r>
            <a:r>
              <a:rPr lang="en-US" altLang="zh-TW" dirty="0" smtClean="0"/>
              <a:t>(millions of pictures </a:t>
            </a:r>
            <a:r>
              <a:rPr lang="en-US" altLang="zh-TW" dirty="0"/>
              <a:t>to be searched)</a:t>
            </a:r>
            <a:endParaRPr lang="en-US" altLang="zh-TW" sz="2800" dirty="0"/>
          </a:p>
          <a:p>
            <a:pPr lvl="1"/>
            <a:r>
              <a:rPr lang="en-US" altLang="zh-TW" sz="2400" dirty="0"/>
              <a:t>Acceleration by GPU</a:t>
            </a:r>
            <a:endParaRPr lang="zh-TW" altLang="en-US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3839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dirty="0" smtClean="0"/>
              <a:t> weeks</a:t>
            </a:r>
            <a:endParaRPr lang="en-US" dirty="0" smtClean="0"/>
          </a:p>
          <a:p>
            <a:pPr lvl="1"/>
            <a:r>
              <a:rPr lang="en-US" dirty="0" smtClean="0"/>
              <a:t>Survey </a:t>
            </a:r>
            <a:r>
              <a:rPr lang="en-US" dirty="0" smtClean="0"/>
              <a:t>Mind-Finder literatures</a:t>
            </a:r>
            <a:endParaRPr lang="en-US" dirty="0" smtClean="0"/>
          </a:p>
          <a:p>
            <a:pPr lvl="1"/>
            <a:r>
              <a:rPr lang="en-US" dirty="0" smtClean="0"/>
              <a:t>Collect world landmark photos from Google or Flicker</a:t>
            </a:r>
            <a:endParaRPr lang="en-US" dirty="0" smtClean="0"/>
          </a:p>
          <a:p>
            <a:pPr lvl="1"/>
            <a:r>
              <a:rPr lang="en-US" dirty="0" smtClean="0"/>
              <a:t>Study how to build the GUI</a:t>
            </a:r>
            <a:endParaRPr lang="en-US" dirty="0" smtClean="0"/>
          </a:p>
          <a:p>
            <a:r>
              <a:rPr lang="en-US" dirty="0" smtClean="0"/>
              <a:t>Must-do</a:t>
            </a:r>
          </a:p>
          <a:p>
            <a:pPr lvl="1"/>
            <a:r>
              <a:rPr lang="en-US" dirty="0" smtClean="0"/>
              <a:t>Build a sketch recognition system</a:t>
            </a:r>
          </a:p>
          <a:p>
            <a:pPr lvl="1"/>
            <a:r>
              <a:rPr lang="en-US" dirty="0" smtClean="0"/>
              <a:t>Build an image retrieval system</a:t>
            </a:r>
            <a:endParaRPr lang="en-US" dirty="0" smtClean="0"/>
          </a:p>
          <a:p>
            <a:pPr lvl="1"/>
            <a:r>
              <a:rPr lang="en-US" dirty="0" smtClean="0"/>
              <a:t>Associate the previous to build an interactive system</a:t>
            </a:r>
            <a:endParaRPr lang="en-US" dirty="0" smtClean="0"/>
          </a:p>
          <a:p>
            <a:r>
              <a:rPr lang="en-US" dirty="0" smtClean="0"/>
              <a:t>Extension</a:t>
            </a:r>
          </a:p>
          <a:p>
            <a:pPr lvl="1"/>
            <a:r>
              <a:rPr lang="en-US" dirty="0" smtClean="0"/>
              <a:t>Extend the database for diverse search domain</a:t>
            </a:r>
          </a:p>
          <a:p>
            <a:pPr lvl="1"/>
            <a:r>
              <a:rPr lang="en-US" dirty="0" smtClean="0"/>
              <a:t>Design better algorithm to recognize sketch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90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 you!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8453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When your little angel tries to tell you something…</a:t>
            </a:r>
            <a:endParaRPr lang="zh-TW" altLang="en-US" sz="2800" dirty="0"/>
          </a:p>
        </p:txBody>
      </p:sp>
      <p:pic>
        <p:nvPicPr>
          <p:cNvPr id="6" name="Picture 2" descr="http://www.snowmilk.com.tw/uploadfile/userfiles/10109-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2016224" cy="30239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形圖說文字 6"/>
          <p:cNvSpPr/>
          <p:nvPr/>
        </p:nvSpPr>
        <p:spPr>
          <a:xfrm>
            <a:off x="1619672" y="1628800"/>
            <a:ext cx="1728192" cy="1008112"/>
          </a:xfrm>
          <a:prstGeom prst="wedgeEllipseCallout">
            <a:avLst>
              <a:gd name="adj1" fmla="val -39545"/>
              <a:gd name="adj2" fmla="val 680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%#$&amp;</a:t>
            </a:r>
            <a:r>
              <a:rPr lang="en-US" altLang="zh-TW" dirty="0" smtClean="0">
                <a:latin typeface="+mj-lt"/>
              </a:rPr>
              <a:t>???</a:t>
            </a:r>
            <a:endParaRPr lang="zh-TW" altLang="en-US" dirty="0">
              <a:latin typeface="+mj-lt"/>
            </a:endParaRPr>
          </a:p>
        </p:txBody>
      </p:sp>
      <p:pic>
        <p:nvPicPr>
          <p:cNvPr id="1028" name="Picture 4" descr="http://www.directionsforteens.com/wp-content/uploads/2012/10/confused-wom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51635"/>
            <a:ext cx="3341320" cy="1739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721" t="11665" r="18480" b="23953"/>
          <a:stretch/>
        </p:blipFill>
        <p:spPr>
          <a:xfrm rot="2750661">
            <a:off x="2913255" y="3374351"/>
            <a:ext cx="1830876" cy="13299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131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6" name="Picture 8" descr="http://adweb.aa.uic.edu/media/images/medium/mseraf2_20062_AD%20320_p259_i801_3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014" t="17121" r="33933" b="62248"/>
          <a:stretch/>
        </p:blipFill>
        <p:spPr bwMode="auto">
          <a:xfrm>
            <a:off x="5930425" y="4653136"/>
            <a:ext cx="2035677" cy="1006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Or you pop out some ideas in a cell-phone design meeting…</a:t>
            </a:r>
            <a:endParaRPr lang="zh-TW" altLang="en-US" dirty="0"/>
          </a:p>
        </p:txBody>
      </p:sp>
      <p:pic>
        <p:nvPicPr>
          <p:cNvPr id="2050" name="Picture 2" descr="http://static3.businessinsider.com/image/4e02480749e2aec01a2d0000-590/theres-flipboard-ceo-mike-mccue-center-in-a-design-meeting-with-mia-quagliarello-content-curation-marcos-weskamp-design-and-gloria-lin-produc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63" t="29982" r="15827" b="19725"/>
          <a:stretch/>
        </p:blipFill>
        <p:spPr bwMode="auto">
          <a:xfrm>
            <a:off x="971600" y="3646005"/>
            <a:ext cx="4071294" cy="17262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4283968" y="2435815"/>
            <a:ext cx="3054940" cy="1224136"/>
          </a:xfrm>
          <a:prstGeom prst="cloudCallout">
            <a:avLst>
              <a:gd name="adj1" fmla="val -42063"/>
              <a:gd name="adj2" fmla="val 827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I need more inspirations...</a:t>
            </a:r>
            <a:endParaRPr lang="zh-TW" altLang="en-US" b="1" dirty="0"/>
          </a:p>
        </p:txBody>
      </p:sp>
      <p:pic>
        <p:nvPicPr>
          <p:cNvPr id="2058" name="Picture 10" descr="http://s3images.coroflot.com/user_files/individual_files/121660_l36fTQdLqJHbanvlGXaPhPg8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3239" t="23607" r="27327" b="52305"/>
          <a:stretch/>
        </p:blipFill>
        <p:spPr bwMode="auto">
          <a:xfrm>
            <a:off x="6732240" y="3787398"/>
            <a:ext cx="1638364" cy="8657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7420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Or, when you want to buy something specific that matches your artistic soul…</a:t>
            </a:r>
            <a:endParaRPr lang="zh-TW" altLang="en-US" sz="2400" dirty="0"/>
          </a:p>
        </p:txBody>
      </p:sp>
      <p:pic>
        <p:nvPicPr>
          <p:cNvPr id="5" name="Picture 2" descr="http://www.shepullsthetrigger.com/wp-content/uploads/2012/11/Sex-and-the-City-2-movie-image-35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55" r="28147"/>
          <a:stretch/>
        </p:blipFill>
        <p:spPr bwMode="auto">
          <a:xfrm>
            <a:off x="2483768" y="2204864"/>
            <a:ext cx="4447822" cy="4373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雲朵形圖說文字 5"/>
          <p:cNvSpPr/>
          <p:nvPr/>
        </p:nvSpPr>
        <p:spPr>
          <a:xfrm>
            <a:off x="5518596" y="1412776"/>
            <a:ext cx="3312368" cy="1512168"/>
          </a:xfrm>
          <a:prstGeom prst="cloudCallout">
            <a:avLst>
              <a:gd name="adj1" fmla="val -57953"/>
              <a:gd name="adj2" fmla="val 4219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One more red high heel with a diamond and it’ll be perfect!</a:t>
            </a:r>
            <a:endParaRPr lang="zh-TW" altLang="en-US" b="1" dirty="0"/>
          </a:p>
        </p:txBody>
      </p:sp>
    </p:spTree>
    <p:extLst>
      <p:ext uri="{BB962C8B-B14F-4D97-AF65-F5344CB8AC3E}">
        <p14:creationId xmlns="" xmlns:p14="http://schemas.microsoft.com/office/powerpoint/2010/main" val="350413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That’s where our application comes in!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003346273"/>
              </p:ext>
            </p:extLst>
          </p:nvPr>
        </p:nvGraphicFramePr>
        <p:xfrm>
          <a:off x="457200" y="1752600"/>
          <a:ext cx="8229600" cy="437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375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721" t="11665" r="18480" b="23953"/>
          <a:stretch/>
        </p:blipFill>
        <p:spPr>
          <a:xfrm rot="10800000">
            <a:off x="827583" y="946895"/>
            <a:ext cx="1830876" cy="1329977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 rotWithShape="1">
          <a:blip r:embed="rId3"/>
          <a:srcRect l="16631" t="9641" b="24030"/>
          <a:stretch/>
        </p:blipFill>
        <p:spPr bwMode="auto">
          <a:xfrm>
            <a:off x="467544" y="3508601"/>
            <a:ext cx="4968552" cy="28226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06" t="10710" r="36040" b="2979"/>
          <a:stretch/>
        </p:blipFill>
        <p:spPr bwMode="auto">
          <a:xfrm>
            <a:off x="4139952" y="330243"/>
            <a:ext cx="3986384" cy="294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http://www.travelandleisure.com/images/media/0000/7541/201211-b-uf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22" y="3508601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 rot="5400000">
            <a:off x="1276303" y="2606871"/>
            <a:ext cx="59530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3035894">
            <a:off x="2490283" y="2520714"/>
            <a:ext cx="59530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935595" y="1369568"/>
            <a:ext cx="59530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3528" y="188640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It helps you to understand others without words..</a:t>
            </a:r>
            <a:endParaRPr lang="zh-TW" altLang="en-US" b="1" dirty="0"/>
          </a:p>
        </p:txBody>
      </p:sp>
    </p:spTree>
    <p:extLst>
      <p:ext uri="{BB962C8B-B14F-4D97-AF65-F5344CB8AC3E}">
        <p14:creationId xmlns="" xmlns:p14="http://schemas.microsoft.com/office/powerpoint/2010/main" val="34652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adweb.aa.uic.edu/media/images/medium/mseraf2_20062_AD%20320_p259_i801_3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014" t="17121" r="33933" b="62248"/>
          <a:stretch/>
        </p:blipFill>
        <p:spPr bwMode="auto">
          <a:xfrm>
            <a:off x="725182" y="1206537"/>
            <a:ext cx="2035677" cy="1006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 rot="5400000">
            <a:off x="1445367" y="2456251"/>
            <a:ext cx="59530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3035894">
            <a:off x="2679971" y="2392011"/>
            <a:ext cx="59530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2977624" y="1496457"/>
            <a:ext cx="59530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214" r="39311" b="2744"/>
          <a:stretch/>
        </p:blipFill>
        <p:spPr bwMode="auto">
          <a:xfrm>
            <a:off x="550921" y="3140968"/>
            <a:ext cx="4480663" cy="345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static3.depositphotos.com/1000616/115/i/950/depositphotos_1153744-Isolated-black-super-car-top-view-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441" t="9256" r="18881" b="9572"/>
          <a:stretch/>
        </p:blipFill>
        <p:spPr bwMode="auto">
          <a:xfrm>
            <a:off x="5097617" y="756564"/>
            <a:ext cx="1456266" cy="1461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pulsarmedia.eu/data/media/6/1969_Chevrolet_Camaro_Convertible_Supercar_by_Modern_Muscle_Front_Angle_Top_1280x96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927" b="11383"/>
          <a:stretch/>
        </p:blipFill>
        <p:spPr bwMode="auto">
          <a:xfrm>
            <a:off x="6539461" y="938385"/>
            <a:ext cx="2400000" cy="1290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team-bhp.com/forum/attachments/international-automotive-scene/421716d1284138878-worlds-top-10-crappiest-super-cars-ever-img0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127" t="7249" r="19722" b="7871"/>
          <a:stretch/>
        </p:blipFill>
        <p:spPr bwMode="auto">
          <a:xfrm>
            <a:off x="5220072" y="2228802"/>
            <a:ext cx="1477522" cy="11174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  2009 Chevrolet Corvette Z03 Concept by Ugur Sahin Design – Sketch 3 wallpaper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938" b="13613"/>
          <a:stretch/>
        </p:blipFill>
        <p:spPr bwMode="auto">
          <a:xfrm>
            <a:off x="6697594" y="2234161"/>
            <a:ext cx="2448143" cy="936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2.bp.blogspot.com/_qZHomFhZJ-M/ShLz4kIrQ9I/AAAAAAAAAaM/HL92mmJt9DQ/s320/LGsketch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764"/>
          <a:stretch/>
        </p:blipFill>
        <p:spPr bwMode="auto">
          <a:xfrm>
            <a:off x="5508104" y="5099417"/>
            <a:ext cx="3048000" cy="1424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3.bp.blogspot.com/_qZHomFhZJ-M/ShWTwe12XtI/AAAAAAAAAa8/EDkscVr-Q18/s1600/LG_skeetch_0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265"/>
          <a:stretch/>
        </p:blipFill>
        <p:spPr bwMode="auto">
          <a:xfrm>
            <a:off x="5773496" y="3645024"/>
            <a:ext cx="2782608" cy="1525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323528" y="188640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It inspires your imagination to associate different things..</a:t>
            </a:r>
            <a:endParaRPr lang="zh-TW" altLang="en-US" b="1" dirty="0"/>
          </a:p>
        </p:txBody>
      </p:sp>
    </p:spTree>
    <p:extLst>
      <p:ext uri="{BB962C8B-B14F-4D97-AF65-F5344CB8AC3E}">
        <p14:creationId xmlns="" xmlns:p14="http://schemas.microsoft.com/office/powerpoint/2010/main" val="5734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179512" y="2801184"/>
            <a:ext cx="2520280" cy="22655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46" name="Picture 2" descr="http://image.zcool.com.cn/cover/50/35/b_12650542567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" y="3420075"/>
            <a:ext cx="1489038" cy="14485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23528" y="188640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And finds the Mr. right with your master piece..</a:t>
            </a:r>
            <a:endParaRPr lang="zh-TW" altLang="en-US" b="1" dirty="0"/>
          </a:p>
        </p:txBody>
      </p:sp>
      <p:pic>
        <p:nvPicPr>
          <p:cNvPr id="6148" name="Picture 4" descr="http://fc01.deviantart.net/fs70/i/2012/258/1/0/wood_texture_by_yasse_inne-d5eu9w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32" y="3406385"/>
            <a:ext cx="632513" cy="3257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rathomas.files.wordpress.com/2011/04/silk-fabric-texture-1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933" t="19861" r="21107" b="23695"/>
          <a:stretch/>
        </p:blipFill>
        <p:spPr bwMode="auto">
          <a:xfrm>
            <a:off x="1865332" y="4488659"/>
            <a:ext cx="668458" cy="3493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fotobg.ru/upload/img135021055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9206" b="67280"/>
          <a:stretch/>
        </p:blipFill>
        <p:spPr bwMode="auto">
          <a:xfrm>
            <a:off x="1865331" y="3732102"/>
            <a:ext cx="632513" cy="3343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us.123rf.com/400wm/400/400/cobalt/cobalt1103/cobalt110300031/9088795-diamond-realistic-vector-illustratio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247" t="-11200" r="-4247" b="11200"/>
          <a:stretch/>
        </p:blipFill>
        <p:spPr bwMode="auto">
          <a:xfrm>
            <a:off x="1865332" y="4021669"/>
            <a:ext cx="448604" cy="4486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6" y="836712"/>
            <a:ext cx="2618842" cy="1766929"/>
          </a:xfrm>
          <a:prstGeom prst="rect">
            <a:avLst/>
          </a:prstGeom>
        </p:spPr>
      </p:pic>
      <p:pic>
        <p:nvPicPr>
          <p:cNvPr id="6169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71599"/>
            <a:ext cx="5796136" cy="4991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0" name="Picture 16" descr="http://www.dhresource.com/albu_237686027_00-1.0x0/diamond-waterproof-shoes-red-high-heels-fo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64" y="5094297"/>
            <a:ext cx="1169868" cy="10710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://i00.i.aliimg.com/wsphoto/v0/594134992/2012-diamond-fashion-new-red-platform-pumps-flower-sexy-wedding-high-heels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09155"/>
            <a:ext cx="1896321" cy="15285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://img.dressilyme.com/product/16865/301abf42-298b-bd80-5815-e0687b013302-550-768.jpe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814" b="10127"/>
          <a:stretch/>
        </p:blipFill>
        <p:spPr bwMode="auto">
          <a:xfrm>
            <a:off x="6253584" y="3598416"/>
            <a:ext cx="1512168" cy="1606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http://d2f6ywr724ezmf.cloudfront.net/images/m/20130301/13620998345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884" y="5137684"/>
            <a:ext cx="1185881" cy="100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http://i00.i.aliimg.com/wsphoto/v0/528516688_1/2012-Luxury-Branded-Designer-high-heel-pumps-with-Red-Gem-Ruby-Diamond-as-Top-wedding-shoes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32" y="5204433"/>
            <a:ext cx="1066688" cy="9299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彎箭號 5"/>
          <p:cNvSpPr/>
          <p:nvPr/>
        </p:nvSpPr>
        <p:spPr>
          <a:xfrm rot="5400000">
            <a:off x="3305337" y="1023255"/>
            <a:ext cx="504056" cy="8510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0848" y="2837672"/>
            <a:ext cx="189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Drawing tool kit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5634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藥劑師">
  <a:themeElements>
    <a:clrScheme name="藥劑師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藥劑師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藥劑師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321</TotalTime>
  <Words>487</Words>
  <Application>Microsoft Macintosh PowerPoint</Application>
  <PresentationFormat>如螢幕大小 (4:3)</PresentationFormat>
  <Paragraphs>94</Paragraphs>
  <Slides>26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藥劑師</vt:lpstr>
      <vt:lpstr>Search by sketch</vt:lpstr>
      <vt:lpstr>outline</vt:lpstr>
      <vt:lpstr>When your little angel tries to tell you something…</vt:lpstr>
      <vt:lpstr>Or you pop out some ideas in a cell-phone design meeting…</vt:lpstr>
      <vt:lpstr>Or, when you want to buy something specific that matches your artistic soul…</vt:lpstr>
      <vt:lpstr>That’s where our application comes in!</vt:lpstr>
      <vt:lpstr>投影片 7</vt:lpstr>
      <vt:lpstr>投影片 8</vt:lpstr>
      <vt:lpstr>投影片 9</vt:lpstr>
      <vt:lpstr>Major Concept</vt:lpstr>
      <vt:lpstr>Our goal</vt:lpstr>
      <vt:lpstr>Gpu acceleration</vt:lpstr>
      <vt:lpstr>Existing research</vt:lpstr>
      <vt:lpstr>Mind finder by microsoft </vt:lpstr>
      <vt:lpstr>投影片 15</vt:lpstr>
      <vt:lpstr>How it works, interactively</vt:lpstr>
      <vt:lpstr>The algorithms</vt:lpstr>
      <vt:lpstr>CBIR / mind-finder algorithms</vt:lpstr>
      <vt:lpstr>Canny edge detector</vt:lpstr>
      <vt:lpstr>Edge Histogram Descriptor</vt:lpstr>
      <vt:lpstr>Pyramid of Histograms of Orientation Gradients </vt:lpstr>
      <vt:lpstr>Color Histogram </vt:lpstr>
      <vt:lpstr>Expected issues</vt:lpstr>
      <vt:lpstr>difficulties</vt:lpstr>
      <vt:lpstr>Todo list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Hand-Drawing tells the Reality</dc:title>
  <dc:creator>Benjamin</dc:creator>
  <cp:lastModifiedBy>Benjamin</cp:lastModifiedBy>
  <cp:revision>102</cp:revision>
  <dcterms:created xsi:type="dcterms:W3CDTF">2013-04-08T14:25:37Z</dcterms:created>
  <dcterms:modified xsi:type="dcterms:W3CDTF">2013-04-10T12:24:49Z</dcterms:modified>
</cp:coreProperties>
</file>